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0" r:id="rId5"/>
    <p:sldId id="259" r:id="rId6"/>
    <p:sldId id="268" r:id="rId7"/>
    <p:sldId id="262" r:id="rId8"/>
    <p:sldId id="261" r:id="rId9"/>
    <p:sldId id="263" r:id="rId10"/>
    <p:sldId id="267" r:id="rId11"/>
    <p:sldId id="265" r:id="rId12"/>
    <p:sldId id="264" r:id="rId13"/>
    <p:sldId id="266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5E2602-39F8-2ED9-0BFF-D55D49655B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384527-1C5C-3F04-5A7E-9FFC35B754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51F12-F4A0-4C7B-8BB7-73B6663FB27D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05CC5-3338-A314-E5AA-6E4211B276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https://en.wikipedia.org/wiki/List_of_the_largest_school_districts_in_the_United_States_by_enrollment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37B4C-571F-B543-3065-895C5F21C1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6DAE4-EA24-4738-ACF2-E098269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65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2B92C-E631-46E2-94DA-4A3CA0841312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https://en.wikipedia.org/wiki/List_of_the_largest_school_districts_in_the_United_States_by_enrollment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082CA-1535-4F7F-8FE4-1F9DC0C50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159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2697-3DCE-4ECB-973F-EEDD77E79BBB}" type="datetime1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354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792D9-9DA9-4F1E-9EC8-AE001B19E013}" type="datetime1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56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8C68-8E0D-456A-A508-B092F0859BE0}" type="datetime1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5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25D55-7EF1-4F34-9BCB-B817C3CFD746}" type="datetime1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72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BD2-7D14-486F-89B7-C242B7FC92EA}" type="datetime1">
              <a:rPr lang="en-US" smtClean="0"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62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C31BB-A110-48C1-92D3-5651847EB75B}" type="datetime1">
              <a:rPr lang="en-US" smtClean="0"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02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125B-C295-4535-BF2C-F8FD6C4322DA}" type="datetime1">
              <a:rPr lang="en-US" smtClean="0"/>
              <a:t>10/1/2024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9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5668A-E5FC-46DD-984E-603728924F59}" type="datetime1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75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B27CF93-9A05-4A34-8C3A-8C1B07E531A6}" type="datetime1">
              <a:rPr lang="en-US" smtClean="0"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90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88D7-E343-46B4-9E91-A9A0399A0F4B}" type="datetime1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29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3C21-0383-4797-A527-9DC34554D01A}" type="datetime1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357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F1025-ADFD-4004-9B5D-ED3EEA0AAA0C}" type="datetime1">
              <a:rPr lang="en-US" smtClean="0"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635A6FE-FEDE-4B59-B8AB-5ADEAC2A00B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34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.utah.gov/interim/2022/pdf/00003342.pdf" TargetMode="External"/><Relationship Id="rId2" Type="http://schemas.openxmlformats.org/officeDocument/2006/relationships/hyperlink" Target="https://libertas.org/op-eds/splitting-alpine-school-district-will-give-parents-more-of-a-say-and-will-help-students-succeed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mallerschools.org/large-school-districts-what-does-the-research-say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ksltv.com/youtube_videos/video-alpine-school-district-wants-to-raise-taxes-for-the-sixth-time-in-10-year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utah.gov/pmn/files/1129633.pdf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entralschooldistrict.org/wp-content/uploads/2024/06/New-Central-School-District-Findings-6.18.2024.pdf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entralschooldistrict.org/resources/" TargetMode="External"/><Relationship Id="rId2" Type="http://schemas.openxmlformats.org/officeDocument/2006/relationships/hyperlink" Target="https://www.utah.gov/pmn/files/1129633.pdf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orem.org/wp-content/uploads/2022/07/2022_FeasibilityStudy_220711_compressedweb_v3.pdf" TargetMode="External"/><Relationship Id="rId4" Type="http://schemas.openxmlformats.org/officeDocument/2006/relationships/hyperlink" Target="https://drive.google.com/file/d/1ShSIEbY2ksfarUdNeEdziCxikrsZW6JQ/view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rop11utah.org/" TargetMode="External"/><Relationship Id="rId2" Type="http://schemas.openxmlformats.org/officeDocument/2006/relationships/hyperlink" Target="https://www.westdistric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mallerschools.org/" TargetMode="External"/><Relationship Id="rId4" Type="http://schemas.openxmlformats.org/officeDocument/2006/relationships/hyperlink" Target="https://centralschooldistric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50609-24AE-4828-8FF3-E37B61BE6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Props 11 &amp; 14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0685C-96CA-4878-869B-F77A754B21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most impactful decision for the future of our communities</a:t>
            </a:r>
          </a:p>
        </p:txBody>
      </p:sp>
    </p:spTree>
    <p:extLst>
      <p:ext uri="{BB962C8B-B14F-4D97-AF65-F5344CB8AC3E}">
        <p14:creationId xmlns:p14="http://schemas.microsoft.com/office/powerpoint/2010/main" val="3222892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830A-EEFB-D1FB-C23B-D6A83087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propositions?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DB53580-54ED-FB67-1440-D61129BAD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 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7DD5B-22C2-1ECF-8D18-68C3F025B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17568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Creates a school district for Eagle Mountain, Saratoga Springs, Cedar Fort &amp; Fairfield</a:t>
            </a:r>
          </a:p>
          <a:p>
            <a:r>
              <a:rPr lang="en-US" dirty="0"/>
              <a:t>Would be the 10</a:t>
            </a:r>
            <a:r>
              <a:rPr lang="en-US" baseline="30000" dirty="0"/>
              <a:t>th</a:t>
            </a:r>
            <a:r>
              <a:rPr lang="en-US" dirty="0"/>
              <a:t> largest in Utah</a:t>
            </a:r>
          </a:p>
          <a:p>
            <a:r>
              <a:rPr lang="en-US" dirty="0"/>
              <a:t>Fast growing tax base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E448671-C1E3-E6CE-5A24-6FCBD8BE3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Prop 11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BC45597-C620-4D40-14C6-C44F97205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17596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Creates a school district for Lehi, American Fork, Highland, Alpine, Cedar Hills, and the Suncrest neighborhood of Draper (in Utah County)</a:t>
            </a:r>
          </a:p>
          <a:p>
            <a:r>
              <a:rPr lang="en-US" dirty="0"/>
              <a:t>Would be the 6</a:t>
            </a:r>
            <a:r>
              <a:rPr lang="en-US" baseline="30000" dirty="0"/>
              <a:t>th</a:t>
            </a:r>
            <a:r>
              <a:rPr lang="en-US" dirty="0"/>
              <a:t> largest in Utah</a:t>
            </a:r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5C04E96-3815-1897-28B2-95F703602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767" y="2047058"/>
            <a:ext cx="811377" cy="8003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8A0B0B3-3BCB-A7E6-550A-D7B2238AE7F9}"/>
              </a:ext>
            </a:extLst>
          </p:cNvPr>
          <p:cNvSpPr txBox="1"/>
          <p:nvPr/>
        </p:nvSpPr>
        <p:spPr>
          <a:xfrm>
            <a:off x="1447191" y="4945841"/>
            <a:ext cx="96076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If either proposition passes, Alpine School District will be dissolved and we will have either 2 or 3 new school districts starting in 2027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20D34-2D3B-00DC-DCA7-F69E799F4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5" t="27129" r="15545" b="27129"/>
          <a:stretch/>
        </p:blipFill>
        <p:spPr>
          <a:xfrm>
            <a:off x="8414919" y="2002777"/>
            <a:ext cx="1779656" cy="83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9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" grpId="0" uiExpand="1" build="p"/>
      <p:bldP spid="17" grpId="0" build="p"/>
      <p:bldP spid="18" grpId="0" uiExpand="1" build="p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FEF49-95FB-EFE4-5793-C80E4368F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New Districts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0150DBD-74E9-7E57-B81E-9E55A65F95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18748"/>
            <a:ext cx="4645025" cy="3433279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18400EF-07DA-0D74-C009-FBC5FF64CF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47268" y="2017713"/>
            <a:ext cx="3177489" cy="3441700"/>
          </a:xfrm>
        </p:spPr>
      </p:pic>
    </p:spTree>
    <p:extLst>
      <p:ext uri="{BB962C8B-B14F-4D97-AF65-F5344CB8AC3E}">
        <p14:creationId xmlns:p14="http://schemas.microsoft.com/office/powerpoint/2010/main" val="139195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CAF5-BB48-3A02-95E4-D0972CE4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Split ASD?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95C9-B4B2-A5DE-8E8B-FB1D524D72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Largest district in Utah by far:</a:t>
            </a:r>
          </a:p>
          <a:p>
            <a:pPr lvl="1"/>
            <a:r>
              <a:rPr lang="en-US" dirty="0"/>
              <a:t>85,000 students, 92 schools</a:t>
            </a:r>
          </a:p>
          <a:p>
            <a:pPr lvl="1"/>
            <a:r>
              <a:rPr lang="en-US" dirty="0"/>
              <a:t>Board members represent 12+ schools and 60,000+ residents each</a:t>
            </a:r>
          </a:p>
          <a:p>
            <a:pPr lvl="1"/>
            <a:r>
              <a:rPr lang="en-US" dirty="0">
                <a:hlinkClick r:id="rId2"/>
              </a:rPr>
              <a:t>Average is 13k in Utah, &lt;4k in US</a:t>
            </a:r>
            <a:endParaRPr lang="en-US" dirty="0"/>
          </a:p>
          <a:p>
            <a:endParaRPr lang="en-US" b="0" i="0" dirty="0">
              <a:solidFill>
                <a:srgbClr val="111111"/>
              </a:solidFill>
              <a:effectLst/>
              <a:latin typeface="Inter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B09AE7-DD71-C7B4-91EC-840928827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 bigger better?</a:t>
            </a:r>
          </a:p>
          <a:p>
            <a:pPr lvl="1"/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Studies show “sweet spot” for </a:t>
            </a:r>
            <a:r>
              <a:rPr lang="en-US" b="0" i="0" dirty="0">
                <a:solidFill>
                  <a:srgbClr val="111111"/>
                </a:solidFill>
                <a:effectLst/>
                <a:latin typeface="Inter"/>
                <a:hlinkClick r:id="rId3"/>
              </a:rPr>
              <a:t>district size is ~10k – 40k</a:t>
            </a:r>
            <a:endParaRPr lang="en-US" b="0" i="0" dirty="0">
              <a:solidFill>
                <a:srgbClr val="111111"/>
              </a:solidFill>
              <a:effectLst/>
              <a:latin typeface="Inter"/>
            </a:endParaRPr>
          </a:p>
          <a:p>
            <a:pPr lvl="1"/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Districts over 50K experience “</a:t>
            </a:r>
            <a:r>
              <a:rPr lang="en-US" i="0" dirty="0">
                <a:solidFill>
                  <a:srgbClr val="111111"/>
                </a:solidFill>
                <a:effectLst/>
                <a:latin typeface="Inter"/>
                <a:hlinkClick r:id="rId4"/>
              </a:rPr>
              <a:t>diseconomies of scale</a:t>
            </a:r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”</a:t>
            </a:r>
          </a:p>
          <a:p>
            <a:pPr lvl="2"/>
            <a:r>
              <a:rPr lang="en-US" dirty="0">
                <a:solidFill>
                  <a:srgbClr val="111111"/>
                </a:solidFill>
                <a:latin typeface="Inter"/>
              </a:rPr>
              <a:t>Overhead costs are higher</a:t>
            </a:r>
          </a:p>
          <a:p>
            <a:pPr lvl="2"/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Less transparency</a:t>
            </a:r>
          </a:p>
          <a:p>
            <a:pPr lvl="2"/>
            <a:r>
              <a:rPr lang="en-US" dirty="0">
                <a:solidFill>
                  <a:srgbClr val="111111"/>
                </a:solidFill>
                <a:latin typeface="Inter"/>
              </a:rPr>
              <a:t>More middle management, bureaucracy, red tape</a:t>
            </a:r>
            <a:endParaRPr lang="en-US" b="0" i="0" dirty="0">
              <a:solidFill>
                <a:srgbClr val="111111"/>
              </a:solidFill>
              <a:effectLst/>
              <a:latin typeface="Inter"/>
            </a:endParaRPr>
          </a:p>
          <a:p>
            <a:pPr lvl="1"/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Lower equity for programs and funding</a:t>
            </a:r>
          </a:p>
          <a:p>
            <a:pPr lvl="2"/>
            <a:r>
              <a:rPr lang="en-US" dirty="0">
                <a:solidFill>
                  <a:srgbClr val="111111"/>
                </a:solidFill>
                <a:latin typeface="Inter"/>
              </a:rPr>
              <a:t>Pits communities against each 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0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CAF5-BB48-3A02-95E4-D0972CE4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Split ASD?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95C9-B4B2-A5DE-8E8B-FB1D524D7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Community needs are different</a:t>
            </a:r>
          </a:p>
          <a:p>
            <a:pPr lvl="1"/>
            <a:r>
              <a:rPr lang="en-US" dirty="0"/>
              <a:t>West side has overcrowded schools (3K+ HS, 1K+ </a:t>
            </a:r>
            <a:r>
              <a:rPr lang="en-US" dirty="0" err="1"/>
              <a:t>elem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Schools aren’t being built fast enough</a:t>
            </a:r>
          </a:p>
          <a:p>
            <a:pPr lvl="1"/>
            <a:r>
              <a:rPr lang="en-US" dirty="0"/>
              <a:t>East side has seismically unstable schools, small enrollments</a:t>
            </a:r>
          </a:p>
          <a:p>
            <a:pPr lvl="2"/>
            <a:r>
              <a:rPr lang="en-US" dirty="0"/>
              <a:t>Seismic issues aren’t getting fixed (known for 20 years now)</a:t>
            </a:r>
          </a:p>
          <a:p>
            <a:pPr lvl="2"/>
            <a:r>
              <a:rPr lang="en-US" dirty="0"/>
              <a:t>Schools being closed</a:t>
            </a:r>
          </a:p>
          <a:p>
            <a:pPr lvl="1"/>
            <a:r>
              <a:rPr lang="en-US" dirty="0"/>
              <a:t>Central pays the most in taxes, but receives the least for students</a:t>
            </a:r>
          </a:p>
          <a:p>
            <a:pPr lvl="1"/>
            <a:r>
              <a:rPr lang="en-US" dirty="0"/>
              <a:t>Opportunities for programs are not available or being taken away</a:t>
            </a:r>
          </a:p>
        </p:txBody>
      </p:sp>
    </p:spTree>
    <p:extLst>
      <p:ext uri="{BB962C8B-B14F-4D97-AF65-F5344CB8AC3E}">
        <p14:creationId xmlns:p14="http://schemas.microsoft.com/office/powerpoint/2010/main" val="22002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CAF5-BB48-3A02-95E4-D0972CE4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Split ASD?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95C9-B4B2-A5DE-8E8B-FB1D524D7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Bond not passing</a:t>
            </a:r>
          </a:p>
          <a:p>
            <a:pPr lvl="1"/>
            <a:r>
              <a:rPr lang="en-US" dirty="0"/>
              <a:t>$595 million</a:t>
            </a:r>
          </a:p>
          <a:p>
            <a:pPr lvl="1"/>
            <a:r>
              <a:rPr lang="en-US" dirty="0"/>
              <a:t>Didn’t address all needs, communities didn’t see the value</a:t>
            </a:r>
          </a:p>
          <a:p>
            <a:pPr lvl="1"/>
            <a:r>
              <a:rPr lang="en-US" dirty="0"/>
              <a:t>No guarantee that the next bond will pass</a:t>
            </a:r>
          </a:p>
          <a:p>
            <a:r>
              <a:rPr lang="en-US" dirty="0"/>
              <a:t>Taxes going up</a:t>
            </a:r>
          </a:p>
          <a:p>
            <a:pPr lvl="1"/>
            <a:r>
              <a:rPr lang="en-US" dirty="0"/>
              <a:t>ASD raised taxes 12.2% or ~$100 per house per year in 2024</a:t>
            </a:r>
          </a:p>
          <a:p>
            <a:pPr lvl="1"/>
            <a:r>
              <a:rPr lang="en-US" dirty="0">
                <a:hlinkClick r:id="rId2"/>
              </a:rPr>
              <a:t>6 tax increases in 10 years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7EEC-E6C8-59BF-EC23-A32D74F1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a split affect residents in West?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D9D96-0F42-EEDB-548A-DAD587BA63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Study done by LRB Public Finance Advisors</a:t>
            </a:r>
            <a:r>
              <a:rPr lang="en-US" dirty="0"/>
              <a:t> for West area:</a:t>
            </a:r>
          </a:p>
          <a:p>
            <a:pPr lvl="1"/>
            <a:r>
              <a:rPr lang="en-US" dirty="0"/>
              <a:t>Initial increase in taxes to build needed schools and facilities</a:t>
            </a:r>
          </a:p>
          <a:p>
            <a:pPr lvl="1"/>
            <a:r>
              <a:rPr lang="en-US" dirty="0"/>
              <a:t>Costs decrease quickly over the next few years</a:t>
            </a:r>
          </a:p>
          <a:p>
            <a:pPr lvl="1"/>
            <a:r>
              <a:rPr lang="en-US" dirty="0"/>
              <a:t>Localized control</a:t>
            </a:r>
          </a:p>
          <a:p>
            <a:pPr lvl="2"/>
            <a:r>
              <a:rPr lang="en-US" dirty="0"/>
              <a:t>7 board members instead of 2</a:t>
            </a:r>
          </a:p>
          <a:p>
            <a:pPr lvl="1"/>
            <a:r>
              <a:rPr lang="en-US" dirty="0"/>
              <a:t>Better able to meet needs of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3C126-7C10-3724-399A-8693EE8709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Taxes will increase in ASD to build schools out west and pay for seismic issues in southeast</a:t>
            </a:r>
          </a:p>
          <a:p>
            <a:r>
              <a:rPr lang="en-US" dirty="0"/>
              <a:t>Split or no split, taxes will increase</a:t>
            </a:r>
          </a:p>
          <a:p>
            <a:r>
              <a:rPr lang="en-US" dirty="0"/>
              <a:t>2026: large portion of bond payments will drop off taxes</a:t>
            </a:r>
          </a:p>
          <a:p>
            <a:r>
              <a:rPr lang="en-US" dirty="0"/>
              <a:t>Ability to build needed schools without approval from other areas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124D07-ED52-2A95-1A5A-D709726BE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745" y="339855"/>
            <a:ext cx="1374075" cy="135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6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0461E-B313-3835-34FB-80B451C97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a split affect residents in Central?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A5BD5-7122-16B5-CDB1-8BC7A18E44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Study done by LRB Public Finance Advisors</a:t>
            </a:r>
            <a:r>
              <a:rPr lang="en-US" dirty="0"/>
              <a:t> for Central area:</a:t>
            </a:r>
          </a:p>
          <a:p>
            <a:pPr lvl="1"/>
            <a:r>
              <a:rPr lang="en-US" dirty="0"/>
              <a:t>Potential tax savings relative to ASD</a:t>
            </a:r>
          </a:p>
          <a:p>
            <a:pPr lvl="1"/>
            <a:r>
              <a:rPr lang="en-US" dirty="0"/>
              <a:t>Opportunity for more local control</a:t>
            </a:r>
          </a:p>
          <a:p>
            <a:pPr lvl="2"/>
            <a:r>
              <a:rPr lang="en-US" dirty="0"/>
              <a:t>7 board members instead of 2</a:t>
            </a:r>
          </a:p>
          <a:p>
            <a:pPr lvl="1"/>
            <a:r>
              <a:rPr lang="en-US" dirty="0"/>
              <a:t>Better able to meet needs of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6839A-362E-18C3-B6C8-697AF00EE9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2026: large portion of bond payments will drop off taxes</a:t>
            </a:r>
          </a:p>
          <a:p>
            <a:r>
              <a:rPr lang="en-US" dirty="0"/>
              <a:t>New bond for central will not have to pay for any costs in west or southeast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055DA8-6308-C910-2A40-EC33A977C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5" t="27183" r="15061" b="27183"/>
          <a:stretch/>
        </p:blipFill>
        <p:spPr>
          <a:xfrm>
            <a:off x="6936855" y="3935239"/>
            <a:ext cx="3598983" cy="167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77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305A2-61C0-3349-7E71-837A3D91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a split affect residents in southeast?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99EAA-9125-72C8-C718-85AAA8BC9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Ability to focus on fixing seismic issues</a:t>
            </a:r>
          </a:p>
          <a:p>
            <a:r>
              <a:rPr lang="en-US" dirty="0"/>
              <a:t>Addressing potential closure or consolidation of schools without interference from other areas</a:t>
            </a:r>
          </a:p>
          <a:p>
            <a:r>
              <a:rPr lang="en-US" dirty="0"/>
              <a:t>Ability to refit or sell old properties</a:t>
            </a:r>
          </a:p>
          <a:p>
            <a:r>
              <a:rPr lang="en-US" dirty="0"/>
              <a:t>2026 bond payments falling off will allow opportunity for new bond to fix schools, pay for startup costs</a:t>
            </a:r>
          </a:p>
          <a:p>
            <a:r>
              <a:rPr lang="en-US" dirty="0"/>
              <a:t>Would be 9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/>
              <a:t>largest district in Utah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92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14A4B-3452-0CEC-0B75-220B24A6E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if we don’t split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C98C-5555-228D-F4C8-73E01A053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bond might not pass, …again!</a:t>
            </a:r>
          </a:p>
          <a:p>
            <a:r>
              <a:rPr lang="en-US" dirty="0"/>
              <a:t>Board will continue to increase taxes to build schools, maintain benefits</a:t>
            </a:r>
          </a:p>
          <a:p>
            <a:r>
              <a:rPr lang="en-US" dirty="0"/>
              <a:t>Smaller schools will be closed, hurting communities (especially minorities, Title I)</a:t>
            </a:r>
          </a:p>
          <a:p>
            <a:r>
              <a:rPr lang="en-US" dirty="0"/>
              <a:t>Increased tension on school board and between communities</a:t>
            </a:r>
          </a:p>
        </p:txBody>
      </p:sp>
    </p:spTree>
    <p:extLst>
      <p:ext uri="{BB962C8B-B14F-4D97-AF65-F5344CB8AC3E}">
        <p14:creationId xmlns:p14="http://schemas.microsoft.com/office/powerpoint/2010/main" val="265044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F4686-1BDA-0691-98D0-101814F3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761E0-AAA9-1893-BD65-BDE259B0A0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Multiple studies, including those done by ASD, demonstrate this is not just feasible, but </a:t>
            </a:r>
            <a:r>
              <a:rPr lang="en-US" dirty="0" err="1"/>
              <a:t>thrivable</a:t>
            </a:r>
            <a:endParaRPr lang="en-US" dirty="0"/>
          </a:p>
          <a:p>
            <a:pPr lvl="1"/>
            <a:r>
              <a:rPr lang="en-US" b="0" i="0" u="none" strike="noStrike" dirty="0">
                <a:effectLst/>
                <a:latin typeface="Inter"/>
                <a:hlinkClick r:id="rId2"/>
              </a:rPr>
              <a:t>West Interlocal Study</a:t>
            </a:r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, </a:t>
            </a:r>
            <a:r>
              <a:rPr lang="en-US" b="0" i="0" u="sng" dirty="0">
                <a:effectLst/>
                <a:latin typeface="Inter"/>
                <a:hlinkClick r:id="rId3"/>
              </a:rPr>
              <a:t>Central Interlocal Study</a:t>
            </a:r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, </a:t>
            </a:r>
            <a:r>
              <a:rPr lang="en-US" b="0" i="0" u="sng" dirty="0">
                <a:effectLst/>
                <a:latin typeface="Inter"/>
                <a:hlinkClick r:id="rId4"/>
              </a:rPr>
              <a:t>MGT Study</a:t>
            </a:r>
            <a:r>
              <a:rPr lang="en-US" b="0" i="0" dirty="0">
                <a:solidFill>
                  <a:srgbClr val="111111"/>
                </a:solidFill>
                <a:effectLst/>
                <a:latin typeface="Inter"/>
              </a:rPr>
              <a:t>, </a:t>
            </a:r>
            <a:r>
              <a:rPr lang="en-US" b="0" i="0" u="sng" dirty="0">
                <a:effectLst/>
                <a:latin typeface="Inter"/>
                <a:hlinkClick r:id="rId5"/>
              </a:rPr>
              <a:t>Orem DEC Study</a:t>
            </a:r>
            <a:endParaRPr lang="en-US" b="0" i="0" u="sng" dirty="0">
              <a:effectLst/>
              <a:latin typeface="Inter"/>
            </a:endParaRPr>
          </a:p>
          <a:p>
            <a:r>
              <a:rPr lang="en-US" dirty="0"/>
              <a:t>About 70% of district revenue is from state income taxes, given on a per-pupil basis (WPU). A split wouldn’t change this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3CC01-FF7F-A10F-B316-27A35319ED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Largest property tax bases in ASD: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Lehi (20%+)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Orem (20%+)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Eagle Mountain &amp; Saratoga Springs (combined 20%+)</a:t>
            </a:r>
          </a:p>
        </p:txBody>
      </p:sp>
    </p:spTree>
    <p:extLst>
      <p:ext uri="{BB962C8B-B14F-4D97-AF65-F5344CB8AC3E}">
        <p14:creationId xmlns:p14="http://schemas.microsoft.com/office/powerpoint/2010/main" val="120091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A7FE-C2F1-6415-7F6D-6A1AA415F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FAQs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DB148-A932-F473-8572-BD302A87E8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Teachers</a:t>
            </a:r>
          </a:p>
          <a:p>
            <a:pPr lvl="1"/>
            <a:r>
              <a:rPr lang="en-US" dirty="0"/>
              <a:t>Increased competition for teachers with multiple districts</a:t>
            </a:r>
          </a:p>
          <a:p>
            <a:pPr lvl="1"/>
            <a:r>
              <a:rPr lang="en-US" dirty="0"/>
              <a:t>Competition will result in better pay as districts don’t want to lose teachers</a:t>
            </a:r>
          </a:p>
          <a:p>
            <a:pPr lvl="1"/>
            <a:r>
              <a:rPr lang="en-US" dirty="0"/>
              <a:t>Teachers guaranteed salary, benefits, and seniority for 1 year after split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3533-1F39-7EBC-0B8F-8EB92B160D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Students</a:t>
            </a:r>
          </a:p>
          <a:p>
            <a:pPr lvl="1"/>
            <a:r>
              <a:rPr lang="en-US" dirty="0"/>
              <a:t>Can continue attending school of their choice</a:t>
            </a:r>
          </a:p>
          <a:p>
            <a:pPr lvl="1"/>
            <a:r>
              <a:rPr lang="en-US" dirty="0"/>
              <a:t>Potential better access to programs</a:t>
            </a:r>
          </a:p>
        </p:txBody>
      </p:sp>
    </p:spTree>
    <p:extLst>
      <p:ext uri="{BB962C8B-B14F-4D97-AF65-F5344CB8AC3E}">
        <p14:creationId xmlns:p14="http://schemas.microsoft.com/office/powerpoint/2010/main" val="312820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580DC4-D3C4-8F80-8106-9E322A51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FAQs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3F9EF-B46B-A5EA-1D7D-BF1BF580E7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Why is a 3 way split best?</a:t>
            </a:r>
          </a:p>
          <a:p>
            <a:pPr lvl="1"/>
            <a:r>
              <a:rPr lang="en-US" dirty="0"/>
              <a:t>Divides up students and assets roughly equally</a:t>
            </a:r>
          </a:p>
          <a:p>
            <a:pPr lvl="1"/>
            <a:r>
              <a:rPr lang="en-US" dirty="0"/>
              <a:t>Ensures that one area is not significantly disadvantaged over the others</a:t>
            </a:r>
          </a:p>
          <a:p>
            <a:pPr lvl="1"/>
            <a:r>
              <a:rPr lang="en-US" dirty="0"/>
              <a:t>Potential for another split in future if only a 2 way now</a:t>
            </a:r>
          </a:p>
          <a:p>
            <a:pPr lvl="1"/>
            <a:r>
              <a:rPr lang="en-US" dirty="0"/>
              <a:t>Doesn’t solve problems of representation and differences in community needs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1CF70A-1439-CC44-E456-972A4AB206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Why split now?</a:t>
            </a:r>
          </a:p>
          <a:p>
            <a:pPr lvl="1"/>
            <a:r>
              <a:rPr lang="en-US" dirty="0"/>
              <a:t>Differences between areas are great now, will only get worse</a:t>
            </a:r>
          </a:p>
          <a:p>
            <a:pPr lvl="1"/>
            <a:r>
              <a:rPr lang="en-US" dirty="0"/>
              <a:t>Bonds won’t pass</a:t>
            </a:r>
          </a:p>
          <a:p>
            <a:pPr lvl="1"/>
            <a:r>
              <a:rPr lang="en-US" dirty="0"/>
              <a:t>Board members disagreeing to work together</a:t>
            </a:r>
          </a:p>
          <a:p>
            <a:pPr lvl="1"/>
            <a:r>
              <a:rPr lang="en-US" dirty="0"/>
              <a:t>Opponents never want a split. Will do and say anything to delay in an effort to prevent</a:t>
            </a:r>
          </a:p>
          <a:p>
            <a:pPr lvl="1"/>
            <a:r>
              <a:rPr lang="en-US" dirty="0"/>
              <a:t>If not now, when?</a:t>
            </a:r>
          </a:p>
        </p:txBody>
      </p:sp>
    </p:spTree>
    <p:extLst>
      <p:ext uri="{BB962C8B-B14F-4D97-AF65-F5344CB8AC3E}">
        <p14:creationId xmlns:p14="http://schemas.microsoft.com/office/powerpoint/2010/main" val="271803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370B-6532-935D-1D47-1524D6420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your ballot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93F0E6-39F0-6D6D-955C-E9FED0D7C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Lehi, American Fork, Highland, Alpine, Cedar Hills, Draper-Suncrest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1D670E-0B02-E64F-E274-0E2F553E13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82133" y="2824163"/>
            <a:ext cx="2976358" cy="2644775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6FCC13-E20D-41C2-F54C-3B58AFB64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Eagle Mountain, Saratoga Springs, Cedar Fort, Fairfield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830DC53-F9CB-A10D-FB40-E0C4FDF2379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398154" y="2820988"/>
            <a:ext cx="2672542" cy="2638425"/>
          </a:xfrm>
        </p:spPr>
      </p:pic>
    </p:spTree>
    <p:extLst>
      <p:ext uri="{BB962C8B-B14F-4D97-AF65-F5344CB8AC3E}">
        <p14:creationId xmlns:p14="http://schemas.microsoft.com/office/powerpoint/2010/main" val="777896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CDB701C-8808-364F-7DCC-F5A15F2A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621EAD-6DA0-E16E-7393-9B25CB6F6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https://www.westdistrict.org/</a:t>
            </a:r>
            <a:endParaRPr lang="en-US" dirty="0"/>
          </a:p>
          <a:p>
            <a:r>
              <a:rPr lang="en-US" dirty="0">
                <a:hlinkClick r:id="rId3"/>
              </a:rPr>
              <a:t>https://prop11utah.org/</a:t>
            </a:r>
            <a:endParaRPr lang="en-US" dirty="0"/>
          </a:p>
          <a:p>
            <a:r>
              <a:rPr lang="en-US" dirty="0">
                <a:hlinkClick r:id="rId4"/>
              </a:rPr>
              <a:t>https://centralschooldistrict.org/</a:t>
            </a:r>
            <a:endParaRPr lang="en-US" dirty="0"/>
          </a:p>
          <a:p>
            <a:r>
              <a:rPr lang="en-US" dirty="0">
                <a:hlinkClick r:id="rId5"/>
              </a:rPr>
              <a:t>https://smallerschools.org/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29813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4000</TotalTime>
  <Words>889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Inter</vt:lpstr>
      <vt:lpstr>Gallery</vt:lpstr>
      <vt:lpstr>Props 11 &amp; 14</vt:lpstr>
      <vt:lpstr>What are the propositions?</vt:lpstr>
      <vt:lpstr>Potential New Districts</vt:lpstr>
      <vt:lpstr>Why Split ASD?</vt:lpstr>
      <vt:lpstr>Why Split ASD?</vt:lpstr>
      <vt:lpstr>Why Split ASD?</vt:lpstr>
      <vt:lpstr>How will a split affect residents in West?</vt:lpstr>
      <vt:lpstr>How will a split affect residents in Central?</vt:lpstr>
      <vt:lpstr>How will a split affect residents in southeast?</vt:lpstr>
      <vt:lpstr>Consequences if we don’t split</vt:lpstr>
      <vt:lpstr>Feasible?</vt:lpstr>
      <vt:lpstr>FAQs</vt:lpstr>
      <vt:lpstr>FAQs</vt:lpstr>
      <vt:lpstr>On your ballot</vt:lpstr>
      <vt:lpstr>More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Seth Cox</dc:creator>
  <cp:lastModifiedBy>Seth Cox</cp:lastModifiedBy>
  <cp:revision>17</cp:revision>
  <dcterms:created xsi:type="dcterms:W3CDTF">2024-09-04T15:34:39Z</dcterms:created>
  <dcterms:modified xsi:type="dcterms:W3CDTF">2024-10-01T17:52:14Z</dcterms:modified>
</cp:coreProperties>
</file>